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263" r:id="rId10"/>
    <p:sldId id="261" r:id="rId11"/>
    <p:sldId id="276" r:id="rId12"/>
    <p:sldId id="279" r:id="rId13"/>
    <p:sldId id="268" r:id="rId14"/>
    <p:sldId id="275" r:id="rId15"/>
    <p:sldId id="280" r:id="rId16"/>
    <p:sldId id="281" r:id="rId17"/>
    <p:sldId id="266" r:id="rId18"/>
    <p:sldId id="262" r:id="rId19"/>
    <p:sldId id="269" r:id="rId20"/>
    <p:sldId id="277" r:id="rId21"/>
    <p:sldId id="278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9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DB08-0388-438C-846B-F6F069C7FA9C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7A032-3365-4A52-BFC9-9C25BE46D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595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406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791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236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41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665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1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645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939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945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089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00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050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5983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1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937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025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364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8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24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89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720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911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30EEAB-F7BD-4138-AAB7-95538956408B}" type="datetimeFigureOut">
              <a:rPr lang="en-MY" smtClean="0"/>
              <a:t>26/1/2016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B47F57-7573-437F-9356-5516892FA5C8}" type="slidenum">
              <a:rPr lang="en-MY" smtClean="0"/>
              <a:t>‹#›</a:t>
            </a:fld>
            <a:endParaRPr lang="en-MY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-arts-cork.com/architecture/notre-dame-paris.htm" TargetMode="External"/><Relationship Id="rId2" Type="http://schemas.openxmlformats.org/officeDocument/2006/relationships/hyperlink" Target="http://global.britannica.com/technology/flying-buttress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" b="19077"/>
          <a:stretch/>
        </p:blipFill>
        <p:spPr>
          <a:xfrm>
            <a:off x="1" y="0"/>
            <a:ext cx="12220832" cy="6833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4444" y="5069628"/>
            <a:ext cx="11166389" cy="16619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6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NOTRE DAME DE </a:t>
            </a:r>
            <a:r>
              <a:rPr lang="en-MY" sz="6600" b="1" dirty="0" smtClean="0">
                <a:solidFill>
                  <a:srgbClr val="002060"/>
                </a:solidFill>
                <a:effectLst>
                  <a:reflection endPos="0" dist="50800" dir="5400000" sy="-100000" algn="bl" rotWithShape="0"/>
                </a:effectLst>
                <a:latin typeface="Bookman Old Style" panose="02050604050505020204" pitchFamily="18" charset="0"/>
              </a:rPr>
              <a:t>PARIS</a:t>
            </a:r>
          </a:p>
          <a:p>
            <a:pPr algn="ctr"/>
            <a:r>
              <a:rPr lang="en-MY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RELIGIOUS BUILDING FROM PARIS, </a:t>
            </a:r>
            <a:r>
              <a:rPr lang="en-MY" sz="3600" b="1" dirty="0" smtClean="0">
                <a:solidFill>
                  <a:srgbClr val="002060"/>
                </a:solidFill>
                <a:effectLst>
                  <a:outerShdw dist="50800" dir="5400000" sx="1000" sy="1000" algn="ctr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FRANCE</a:t>
            </a:r>
            <a:endParaRPr lang="en-MY" sz="3600" b="1" dirty="0">
              <a:solidFill>
                <a:srgbClr val="002060"/>
              </a:solidFill>
              <a:effectLst>
                <a:outerShdw dist="50800" dir="5400000" sx="1000" sy="1000" algn="ctr" rotWithShape="0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1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35" y="161590"/>
            <a:ext cx="10989734" cy="1107996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6600" b="1" dirty="0" smtClean="0"/>
              <a:t>STRUCTURE OF NOTRE DAME</a:t>
            </a:r>
            <a:endParaRPr lang="en-MY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935" y="1431176"/>
            <a:ext cx="7806265" cy="4955203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MY" sz="3600" b="1" dirty="0" smtClean="0"/>
              <a:t>GARGOYLE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Carved on stone </a:t>
            </a:r>
            <a:r>
              <a:rPr lang="en-MY" sz="2800" b="1" dirty="0"/>
              <a:t>grotesque with a spout designed to convey water from a roof and away from the side of the building thereby preventing rainwater from running down masonry walls and eroding them</a:t>
            </a:r>
            <a:r>
              <a:rPr lang="en-MY" sz="2800" b="1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Typically, </a:t>
            </a:r>
            <a:r>
              <a:rPr lang="en-MY" sz="2800" b="1" dirty="0"/>
              <a:t>rainwater exits through the open mouth of the gargoyle</a:t>
            </a:r>
            <a:r>
              <a:rPr lang="en-MY" sz="2800" b="1" dirty="0" smtClean="0"/>
              <a:t>. (minimize damage)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b="1" dirty="0"/>
              <a:t>U</a:t>
            </a:r>
            <a:r>
              <a:rPr lang="en-MY" sz="2800" b="1" dirty="0" smtClean="0"/>
              <a:t>sually </a:t>
            </a:r>
            <a:r>
              <a:rPr lang="en-MY" sz="2800" b="1" dirty="0"/>
              <a:t>fantastic animal like a dragon or any legendary </a:t>
            </a:r>
            <a:r>
              <a:rPr lang="en-MY" sz="2800" b="1" dirty="0" smtClean="0"/>
              <a:t>creature </a:t>
            </a:r>
            <a:r>
              <a:rPr lang="en-MY" sz="2800" b="1" dirty="0" smtClean="0"/>
              <a:t>are </a:t>
            </a:r>
            <a:r>
              <a:rPr lang="en-MY" sz="2800" b="1" dirty="0" smtClean="0"/>
              <a:t>mounted </a:t>
            </a:r>
            <a:r>
              <a:rPr lang="en-MY" sz="2800" b="1" dirty="0"/>
              <a:t>on the town’s cathedral to display God’s love to all </a:t>
            </a:r>
            <a:r>
              <a:rPr lang="en-MY" sz="2800" b="1" dirty="0" smtClean="0"/>
              <a:t>creatures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72325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16" y="43057"/>
            <a:ext cx="10441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600" b="1" dirty="0" smtClean="0"/>
              <a:t>STRUCTURE OF NOTRE DAME</a:t>
            </a:r>
            <a:endParaRPr lang="en-MY" sz="6600" b="1" dirty="0"/>
          </a:p>
        </p:txBody>
      </p:sp>
      <p:pic>
        <p:nvPicPr>
          <p:cNvPr id="1026" name="Picture 2" descr="http://www.notredamedeparis.fr/local/cache-vignettes/L262xH320/arton466-0a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6" y="1269586"/>
            <a:ext cx="4062539" cy="49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7466" y="1151053"/>
            <a:ext cx="69257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/>
              <a:t>Emmanuel </a:t>
            </a:r>
            <a:r>
              <a:rPr lang="en-MY" sz="3600" b="1" dirty="0" smtClean="0"/>
              <a:t>Bell</a:t>
            </a:r>
            <a:endParaRPr lang="en-MY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400" dirty="0" smtClean="0"/>
              <a:t>Notre-Dame’s largest bell, located in </a:t>
            </a:r>
            <a:r>
              <a:rPr lang="en-MY" sz="2400" dirty="0"/>
              <a:t>S</a:t>
            </a:r>
            <a:r>
              <a:rPr lang="en-MY" sz="2400" dirty="0" smtClean="0"/>
              <a:t>outh tower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400" dirty="0" smtClean="0"/>
              <a:t>It </a:t>
            </a:r>
            <a:r>
              <a:rPr lang="en-MY" sz="2400" dirty="0"/>
              <a:t>is sounded for major holidays like Christmas, Easter, Whitsunday, or All Saint’s Day, or for important </a:t>
            </a:r>
            <a:r>
              <a:rPr lang="en-MY" sz="2400" dirty="0" smtClean="0"/>
              <a:t>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400" dirty="0" smtClean="0"/>
              <a:t>The </a:t>
            </a:r>
            <a:r>
              <a:rPr lang="en-MY" sz="2400" dirty="0"/>
              <a:t>Emmanuel Bell was cast over three hundred years ago and was named by its godfather Louis XIV. </a:t>
            </a:r>
            <a:endParaRPr lang="en-MY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400" dirty="0" smtClean="0"/>
              <a:t>It </a:t>
            </a:r>
            <a:r>
              <a:rPr lang="en-MY" sz="2400" dirty="0"/>
              <a:t>weighs 13 tons, and its tongue, the inner part of the bell that strikes its walls to make sounds, weighs 500 kilos. </a:t>
            </a:r>
            <a:endParaRPr lang="en-MY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400" dirty="0" smtClean="0"/>
              <a:t>The </a:t>
            </a:r>
            <a:r>
              <a:rPr lang="en-MY" sz="2400" dirty="0"/>
              <a:t>North Tower is home to four bells rung daily to indicate the cathedral’s services and the time. They each weigh between 2,000 and 3,000 </a:t>
            </a:r>
            <a:r>
              <a:rPr lang="en-MY" sz="2400" dirty="0" smtClean="0"/>
              <a:t>kilograms.</a:t>
            </a:r>
          </a:p>
        </p:txBody>
      </p:sp>
    </p:spTree>
    <p:extLst>
      <p:ext uri="{BB962C8B-B14F-4D97-AF65-F5344CB8AC3E}">
        <p14:creationId xmlns:p14="http://schemas.microsoft.com/office/powerpoint/2010/main" val="234951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4298" r="4359" b="17576"/>
          <a:stretch/>
        </p:blipFill>
        <p:spPr>
          <a:xfrm>
            <a:off x="16933" y="16933"/>
            <a:ext cx="12175067" cy="6874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2535" y="5113869"/>
            <a:ext cx="9279465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6000" b="1" dirty="0" smtClean="0"/>
              <a:t>LAYOUT OF NOTRE DAME</a:t>
            </a:r>
            <a:endParaRPr lang="en-MY" sz="4400" b="1" dirty="0"/>
          </a:p>
        </p:txBody>
      </p:sp>
    </p:spTree>
    <p:extLst>
      <p:ext uri="{BB962C8B-B14F-4D97-AF65-F5344CB8AC3E}">
        <p14:creationId xmlns:p14="http://schemas.microsoft.com/office/powerpoint/2010/main" val="215105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9333" y="135469"/>
            <a:ext cx="927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 dirty="0" smtClean="0"/>
              <a:t>LAYOUT OF NOTRE DAME</a:t>
            </a:r>
            <a:endParaRPr lang="en-MY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532423"/>
            <a:ext cx="50630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ST. Anne Portal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Nave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Crossing of transept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North Rose Window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Choir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Ambulatory chapel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South Rose Windows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Great Organ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err="1" smtClean="0"/>
              <a:t>Sacristle</a:t>
            </a:r>
            <a:r>
              <a:rPr lang="en-MY" sz="2400" dirty="0" smtClean="0"/>
              <a:t> and treasure of cathedral</a:t>
            </a:r>
            <a:endParaRPr lang="en-MY" sz="2400" dirty="0" smtClean="0"/>
          </a:p>
          <a:p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endParaRPr lang="en-MY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 r="40412" b="6327"/>
          <a:stretch/>
        </p:blipFill>
        <p:spPr>
          <a:xfrm>
            <a:off x="304801" y="1532423"/>
            <a:ext cx="6553199" cy="45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/>
          <a:stretch/>
        </p:blipFill>
        <p:spPr>
          <a:xfrm>
            <a:off x="4453466" y="152399"/>
            <a:ext cx="7095067" cy="6145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33" y="1828800"/>
            <a:ext cx="4233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6000" b="1" dirty="0" smtClean="0"/>
              <a:t>CROSS- SECTIONAL LAYOUT</a:t>
            </a:r>
            <a:endParaRPr lang="en-MY" sz="6000" b="1" dirty="0"/>
          </a:p>
        </p:txBody>
      </p:sp>
    </p:spTree>
    <p:extLst>
      <p:ext uri="{BB962C8B-B14F-4D97-AF65-F5344CB8AC3E}">
        <p14:creationId xmlns:p14="http://schemas.microsoft.com/office/powerpoint/2010/main" val="14734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40" r="8828" b="4746"/>
          <a:stretch/>
        </p:blipFill>
        <p:spPr>
          <a:xfrm>
            <a:off x="6031299" y="1092663"/>
            <a:ext cx="5960534" cy="5080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30014" r="565" b="8402"/>
          <a:stretch/>
        </p:blipFill>
        <p:spPr>
          <a:xfrm>
            <a:off x="50799" y="1092663"/>
            <a:ext cx="5980500" cy="50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33" y="169333"/>
            <a:ext cx="11480800" cy="92333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5400" b="1" dirty="0" smtClean="0"/>
              <a:t>INTERIOR STRUCTURE OF NOTRE DAME</a:t>
            </a:r>
            <a:endParaRPr lang="en-MY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382" y="1320800"/>
            <a:ext cx="2370667" cy="8309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800" dirty="0"/>
              <a:t>C</a:t>
            </a:r>
            <a:r>
              <a:rPr lang="en-MY" sz="4800" dirty="0" smtClean="0"/>
              <a:t>HURCH</a:t>
            </a:r>
            <a:endParaRPr lang="en-MY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650882" y="1320799"/>
            <a:ext cx="3302000" cy="830997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800" dirty="0" smtClean="0"/>
              <a:t>TOP CEILING</a:t>
            </a:r>
            <a:endParaRPr lang="en-MY" sz="4800" dirty="0"/>
          </a:p>
        </p:txBody>
      </p:sp>
    </p:spTree>
    <p:extLst>
      <p:ext uri="{BB962C8B-B14F-4D97-AF65-F5344CB8AC3E}">
        <p14:creationId xmlns:p14="http://schemas.microsoft.com/office/powerpoint/2010/main" val="288353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5719" r="134" b="142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2266" y="5300133"/>
            <a:ext cx="10989734" cy="1107996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6600" b="1" dirty="0" smtClean="0"/>
              <a:t>ORNAMENTS OF NOTRE DAME</a:t>
            </a:r>
            <a:endParaRPr lang="en-MY" sz="6600" b="1" dirty="0"/>
          </a:p>
        </p:txBody>
      </p:sp>
    </p:spTree>
    <p:extLst>
      <p:ext uri="{BB962C8B-B14F-4D97-AF65-F5344CB8AC3E}">
        <p14:creationId xmlns:p14="http://schemas.microsoft.com/office/powerpoint/2010/main" val="341488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4" y="1473200"/>
            <a:ext cx="4690533" cy="4690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598" y="237066"/>
            <a:ext cx="10989734" cy="1107996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6600" b="1" dirty="0" smtClean="0"/>
              <a:t>ORNAMENTS OF NOTRE DAME</a:t>
            </a:r>
            <a:endParaRPr lang="en-MY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473200"/>
            <a:ext cx="695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MY" sz="2400" dirty="0"/>
              <a:t>The west rose window at Notre Dame is 10 meters in diameter and exceptionally beautiful. </a:t>
            </a:r>
            <a:endParaRPr lang="en-MY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MY" sz="2400" dirty="0" smtClean="0"/>
              <a:t>Dating </a:t>
            </a:r>
            <a:r>
              <a:rPr lang="en-MY" sz="2400" dirty="0"/>
              <a:t>from about 1220, it retains most of its original glass and tracery. </a:t>
            </a:r>
            <a:endParaRPr lang="en-MY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MY" sz="2400" dirty="0" smtClean="0"/>
              <a:t>The </a:t>
            </a:r>
            <a:r>
              <a:rPr lang="en-MY" sz="2400" dirty="0"/>
              <a:t>main theme of the west rose is human life, featuring symbolic scenes such as the Zodiacs and </a:t>
            </a:r>
            <a:r>
              <a:rPr lang="en-MY" sz="2400" dirty="0" smtClean="0"/>
              <a:t>Labours </a:t>
            </a:r>
            <a:r>
              <a:rPr lang="en-MY" sz="2400" dirty="0"/>
              <a:t>of the Months. </a:t>
            </a:r>
            <a:endParaRPr lang="en-MY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MY" sz="2400" dirty="0" smtClean="0"/>
              <a:t>On </a:t>
            </a:r>
            <a:r>
              <a:rPr lang="en-MY" sz="2400" dirty="0"/>
              <a:t>the exterior, it is fronted by a statue of the Virgin and Child accompanied by </a:t>
            </a:r>
            <a:r>
              <a:rPr lang="en-MY" sz="2400" dirty="0" smtClean="0"/>
              <a:t>angels.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MY" sz="2400" dirty="0" smtClean="0"/>
              <a:t>Unfortunately</a:t>
            </a:r>
            <a:r>
              <a:rPr lang="en-MY" sz="2400" dirty="0"/>
              <a:t>, the interior view of its </a:t>
            </a:r>
            <a:r>
              <a:rPr lang="en-MY" sz="2400" dirty="0" smtClean="0"/>
              <a:t>colourful </a:t>
            </a:r>
            <a:r>
              <a:rPr lang="en-MY" sz="2400" dirty="0"/>
              <a:t>medieval glass is now more than half blocked by the great organ.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54" y="1625601"/>
            <a:ext cx="4758269" cy="769441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400" b="1" dirty="0" smtClean="0"/>
              <a:t>West</a:t>
            </a:r>
            <a:r>
              <a:rPr lang="en-MY" sz="4400" b="1" dirty="0" smtClean="0">
                <a:solidFill>
                  <a:schemeClr val="bg1"/>
                </a:solidFill>
              </a:rPr>
              <a:t> </a:t>
            </a:r>
            <a:r>
              <a:rPr lang="en-MY" sz="4400" b="1" dirty="0" smtClean="0"/>
              <a:t>Rose Window</a:t>
            </a:r>
            <a:endParaRPr lang="en-MY" sz="4400" b="1" dirty="0"/>
          </a:p>
        </p:txBody>
      </p:sp>
    </p:spTree>
    <p:extLst>
      <p:ext uri="{BB962C8B-B14F-4D97-AF65-F5344CB8AC3E}">
        <p14:creationId xmlns:p14="http://schemas.microsoft.com/office/powerpoint/2010/main" val="370441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932" y="1345062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dirty="0"/>
              <a:t>Stained Glass Windows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598" y="237066"/>
            <a:ext cx="10989734" cy="1107996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6600" b="1" dirty="0" smtClean="0"/>
              <a:t>ORNAMENTS OF NOTRE DAME</a:t>
            </a:r>
            <a:endParaRPr lang="en-MY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r="7654"/>
          <a:stretch/>
        </p:blipFill>
        <p:spPr>
          <a:xfrm>
            <a:off x="355598" y="1904732"/>
            <a:ext cx="4944534" cy="3969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1245" y="1642533"/>
            <a:ext cx="5873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dirty="0"/>
              <a:t>The stained glass windows of the Notre-Dame are very beautiful and a significant number of them date from the 13th century when the cathedral was constructed. </a:t>
            </a:r>
            <a:endParaRPr lang="en-MY" sz="28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dirty="0"/>
              <a:t>B</a:t>
            </a:r>
            <a:r>
              <a:rPr lang="en-MY" sz="2800" dirty="0" smtClean="0"/>
              <a:t>eautiful </a:t>
            </a:r>
            <a:r>
              <a:rPr lang="en-MY" sz="2800" dirty="0"/>
              <a:t>collection of 13th-century Gothic </a:t>
            </a:r>
            <a:r>
              <a:rPr lang="en-MY" sz="2800" dirty="0" smtClean="0"/>
              <a:t>art</a:t>
            </a:r>
            <a:endParaRPr lang="en-MY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dirty="0"/>
              <a:t>The </a:t>
            </a:r>
            <a:r>
              <a:rPr lang="en-MY" sz="2800" dirty="0" smtClean="0"/>
              <a:t>highlight is </a:t>
            </a:r>
            <a:r>
              <a:rPr lang="en-MY" sz="2800" dirty="0"/>
              <a:t>the set of three </a:t>
            </a:r>
            <a:r>
              <a:rPr lang="en-MY" sz="2800" dirty="0" smtClean="0"/>
              <a:t>beautiful rose </a:t>
            </a:r>
            <a:r>
              <a:rPr lang="en-MY" sz="2800" dirty="0"/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398022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3" r="-74" b="1942"/>
          <a:stretch/>
        </p:blipFill>
        <p:spPr>
          <a:xfrm>
            <a:off x="-246659" y="0"/>
            <a:ext cx="12438659" cy="6841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34" y="47871"/>
            <a:ext cx="10989734" cy="110799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6600" b="1" dirty="0" smtClean="0"/>
              <a:t>ORNAMENTS OF NOTRE DAME</a:t>
            </a:r>
            <a:endParaRPr lang="en-MY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8334" y="1359199"/>
            <a:ext cx="695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69423" y="1359199"/>
            <a:ext cx="8258728" cy="5078313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400" b="1" dirty="0" smtClean="0"/>
              <a:t>Tympana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There are three tympana on the main façade here.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Tympana is a </a:t>
            </a:r>
            <a:r>
              <a:rPr lang="en-MY" sz="2800" b="1" dirty="0"/>
              <a:t>semi-circular or triangular decorative wall surface over an entrance, bounded by a lintel and </a:t>
            </a:r>
            <a:r>
              <a:rPr lang="en-MY" sz="2800" b="1" dirty="0" smtClean="0"/>
              <a:t>arch.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It </a:t>
            </a:r>
            <a:r>
              <a:rPr lang="en-MY" sz="2800" b="1" dirty="0"/>
              <a:t>often contains sculpture or other </a:t>
            </a:r>
            <a:r>
              <a:rPr lang="en-MY" sz="2800" b="1" dirty="0" smtClean="0"/>
              <a:t>imagery </a:t>
            </a:r>
            <a:r>
              <a:rPr lang="en-MY" sz="2800" b="1" dirty="0"/>
              <a:t>or ornaments. </a:t>
            </a:r>
            <a:endParaRPr lang="en-MY" sz="2800" b="1" dirty="0" smtClean="0"/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Bands </a:t>
            </a:r>
            <a:r>
              <a:rPr lang="en-MY" sz="2800" b="1" dirty="0"/>
              <a:t>of </a:t>
            </a:r>
            <a:r>
              <a:rPr lang="en-MY" sz="2800" b="1" dirty="0" err="1"/>
              <a:t>molding</a:t>
            </a:r>
            <a:r>
              <a:rPr lang="en-MY" sz="2800" b="1" dirty="0"/>
              <a:t> </a:t>
            </a:r>
            <a:r>
              <a:rPr lang="en-MY" sz="2800" b="1" dirty="0" smtClean="0"/>
              <a:t>surrounding </a:t>
            </a:r>
            <a:r>
              <a:rPr lang="en-MY" sz="2800" b="1" dirty="0"/>
              <a:t>the tympanum are referred to as the archivolt</a:t>
            </a:r>
            <a:r>
              <a:rPr lang="en-MY" sz="2800" b="1" dirty="0" smtClean="0"/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 In French architecture, the </a:t>
            </a:r>
            <a:r>
              <a:rPr lang="en-MY" sz="2800" b="1" dirty="0"/>
              <a:t>tympanum is often supported by a decorated pillar called a </a:t>
            </a:r>
            <a:r>
              <a:rPr lang="en-MY" sz="2800" b="1" dirty="0" err="1"/>
              <a:t>trumeau</a:t>
            </a:r>
            <a:r>
              <a:rPr lang="en-MY" sz="2800" b="1" dirty="0" smtClean="0"/>
              <a:t>.</a:t>
            </a:r>
            <a:endParaRPr lang="en-MY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03466" y="1915527"/>
            <a:ext cx="163328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/>
              <a:t>ARCHIVOLT</a:t>
            </a:r>
            <a:endParaRPr lang="en-MY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373582" y="2913766"/>
            <a:ext cx="1761067" cy="461665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2400" dirty="0" smtClean="0"/>
              <a:t>TYMPANUM</a:t>
            </a:r>
            <a:endParaRPr lang="en-MY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74667" y="2377192"/>
            <a:ext cx="152400" cy="4337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001841" y="3401824"/>
            <a:ext cx="624952" cy="1454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9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054"/>
            <a:ext cx="10515600" cy="1401891"/>
          </a:xfrm>
        </p:spPr>
        <p:txBody>
          <a:bodyPr/>
          <a:lstStyle/>
          <a:p>
            <a:endParaRPr lang="en-MY" dirty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1030" b="14962"/>
          <a:stretch/>
        </p:blipFill>
        <p:spPr>
          <a:xfrm>
            <a:off x="-50800" y="-50801"/>
            <a:ext cx="12293600" cy="6908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732" y="278167"/>
            <a:ext cx="1068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Historical Background</a:t>
            </a:r>
            <a:endParaRPr lang="en-MY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266" y="1680058"/>
            <a:ext cx="9279467" cy="4031873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smtClean="0"/>
              <a:t>Notre Dame de Paris </a:t>
            </a:r>
            <a:r>
              <a:rPr lang="en-MY" sz="2800" dirty="0" smtClean="0"/>
              <a:t>or </a:t>
            </a:r>
            <a:r>
              <a:rPr lang="en-MY" sz="2800" b="1" dirty="0" smtClean="0"/>
              <a:t>Notre Dame Cathedral </a:t>
            </a:r>
            <a:r>
              <a:rPr lang="en-MY" sz="2800" dirty="0" smtClean="0"/>
              <a:t>is a Catholic treasure which is over </a:t>
            </a:r>
            <a:r>
              <a:rPr lang="en-MY" sz="2800" b="1" dirty="0" smtClean="0"/>
              <a:t>800 years old</a:t>
            </a:r>
            <a:r>
              <a:rPr lang="en-MY" sz="28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 smtClean="0"/>
              <a:t>It is</a:t>
            </a:r>
            <a:r>
              <a:rPr lang="en-MY" sz="2800" b="1" dirty="0" smtClean="0"/>
              <a:t> located on a small island </a:t>
            </a:r>
            <a:r>
              <a:rPr lang="en-MY" sz="2800" dirty="0" smtClean="0"/>
              <a:t>called</a:t>
            </a:r>
            <a:r>
              <a:rPr lang="en-MY" sz="2800" b="1" dirty="0" smtClean="0"/>
              <a:t> the </a:t>
            </a:r>
            <a:r>
              <a:rPr lang="en-MY" sz="3200" b="1" dirty="0" smtClean="0"/>
              <a:t>Ile de la Cite</a:t>
            </a:r>
            <a:r>
              <a:rPr lang="en-MY" sz="2800" b="1" dirty="0" smtClean="0"/>
              <a:t> </a:t>
            </a:r>
            <a:r>
              <a:rPr lang="en-MY" sz="2800" dirty="0" smtClean="0"/>
              <a:t>in </a:t>
            </a:r>
            <a:r>
              <a:rPr lang="en-MY" sz="2800" b="1" dirty="0" smtClean="0"/>
              <a:t>the</a:t>
            </a:r>
            <a:r>
              <a:rPr lang="en-MY" sz="2800" dirty="0" smtClean="0"/>
              <a:t> </a:t>
            </a:r>
            <a:r>
              <a:rPr lang="en-MY" sz="2800" b="1" dirty="0" smtClean="0"/>
              <a:t>middle of river Seine.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 smtClean="0"/>
              <a:t>The building of the cathedral </a:t>
            </a:r>
            <a:r>
              <a:rPr lang="en-MY" sz="2800" b="1" dirty="0" smtClean="0"/>
              <a:t>was completed </a:t>
            </a:r>
            <a:r>
              <a:rPr lang="en-MY" sz="2800" dirty="0" smtClean="0"/>
              <a:t>over the course of </a:t>
            </a:r>
            <a:r>
              <a:rPr lang="en-MY" sz="2800" b="1" dirty="0" smtClean="0"/>
              <a:t>200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 smtClean="0"/>
              <a:t>It was </a:t>
            </a:r>
            <a:r>
              <a:rPr lang="en-MY" sz="2800" b="1" dirty="0" smtClean="0"/>
              <a:t>started in 1163 </a:t>
            </a:r>
            <a:r>
              <a:rPr lang="en-MY" sz="2800" dirty="0" smtClean="0"/>
              <a:t>during</a:t>
            </a:r>
            <a:r>
              <a:rPr lang="en-MY" sz="2800" b="1" dirty="0" smtClean="0"/>
              <a:t> the reign of King Louis VII </a:t>
            </a:r>
            <a:r>
              <a:rPr lang="en-MY" sz="2800" dirty="0" smtClean="0"/>
              <a:t>and was</a:t>
            </a:r>
            <a:r>
              <a:rPr lang="en-MY" sz="2800" b="1" dirty="0" smtClean="0"/>
              <a:t> completed in 1345. </a:t>
            </a:r>
          </a:p>
          <a:p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270781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>
          <a:xfrm>
            <a:off x="0" y="1"/>
            <a:ext cx="12192000" cy="690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2933" y="5357968"/>
            <a:ext cx="9889067" cy="92333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>
            <a:spAutoFit/>
          </a:bodyPr>
          <a:lstStyle/>
          <a:p>
            <a:r>
              <a:rPr lang="en-MY" sz="5400" b="1" dirty="0" smtClean="0">
                <a:solidFill>
                  <a:srgbClr val="002060"/>
                </a:solidFill>
              </a:rPr>
              <a:t>MATERIAL USED BY NOTRE DAME</a:t>
            </a:r>
            <a:endParaRPr lang="en-MY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3311" y="1133566"/>
            <a:ext cx="61976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800" dirty="0" smtClean="0"/>
              <a:t>OAK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 smtClean="0"/>
              <a:t>This </a:t>
            </a:r>
            <a:r>
              <a:rPr lang="en-MY" sz="2800" dirty="0"/>
              <a:t>building has been given the romantic name of “the forest” because </a:t>
            </a:r>
            <a:r>
              <a:rPr lang="en-MY" sz="2800" dirty="0" smtClean="0"/>
              <a:t>of the</a:t>
            </a:r>
            <a:r>
              <a:rPr lang="en-MY" sz="2800" dirty="0" smtClean="0"/>
              <a:t> </a:t>
            </a:r>
            <a:r>
              <a:rPr lang="en-MY" sz="2800" dirty="0"/>
              <a:t>many of the beams used to build it, each beam came from a different tree. </a:t>
            </a:r>
            <a:endParaRPr lang="en-MY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 smtClean="0"/>
              <a:t>The </a:t>
            </a:r>
            <a:r>
              <a:rPr lang="en-MY" sz="2800" dirty="0"/>
              <a:t>structure is made from oak. Its dimensions are very impressive: 120 m long, 13 m wide at the nave, 40 m in the transept and 10 m high.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866" y="210236"/>
            <a:ext cx="9889067" cy="92333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>
            <a:spAutoFit/>
          </a:bodyPr>
          <a:lstStyle/>
          <a:p>
            <a:r>
              <a:rPr lang="en-MY" sz="5400" b="1" dirty="0" smtClean="0"/>
              <a:t>MATERIAL USED BY NOTRE DAME</a:t>
            </a:r>
            <a:endParaRPr lang="en-MY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9" y="1133566"/>
            <a:ext cx="4706765" cy="313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r="2766"/>
          <a:stretch/>
        </p:blipFill>
        <p:spPr>
          <a:xfrm>
            <a:off x="382739" y="3646522"/>
            <a:ext cx="476104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6" y="210236"/>
            <a:ext cx="9889067" cy="92333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>
            <a:spAutoFit/>
          </a:bodyPr>
          <a:lstStyle/>
          <a:p>
            <a:r>
              <a:rPr lang="en-MY" sz="5400" b="1" dirty="0" smtClean="0"/>
              <a:t>MATERIAL USED BY NOTRE DAME</a:t>
            </a:r>
            <a:endParaRPr lang="en-MY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48399" y="2116667"/>
            <a:ext cx="6316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3600" b="1" dirty="0" smtClean="0"/>
              <a:t>LEAD PLATES</a:t>
            </a:r>
          </a:p>
          <a:p>
            <a:pPr algn="just"/>
            <a:r>
              <a:rPr lang="en-MY" sz="3600" dirty="0" smtClean="0"/>
              <a:t>The </a:t>
            </a:r>
            <a:r>
              <a:rPr lang="en-MY" sz="3600" b="1" dirty="0"/>
              <a:t>roof</a:t>
            </a:r>
            <a:r>
              <a:rPr lang="en-MY" sz="3600" dirty="0"/>
              <a:t> was made using 1,320 lead plates weighing over 210,000 kilograms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934"/>
            <a:ext cx="5648399" cy="27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2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333" y="1343802"/>
            <a:ext cx="4944534" cy="384720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400" dirty="0" smtClean="0"/>
              <a:t>STONE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4000" dirty="0" smtClean="0"/>
              <a:t>Statues like the Virgin and Child (Virgin de Paris) and Gargoyles are made from stone.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866" y="210236"/>
            <a:ext cx="9889067" cy="92333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>
            <a:spAutoFit/>
          </a:bodyPr>
          <a:lstStyle/>
          <a:p>
            <a:r>
              <a:rPr lang="en-MY" sz="5400" b="1" dirty="0" smtClean="0"/>
              <a:t>MATERIAL USED BY NOTRE DAME</a:t>
            </a:r>
            <a:endParaRPr lang="en-MY" sz="5400" b="1" dirty="0"/>
          </a:p>
        </p:txBody>
      </p:sp>
    </p:spTree>
    <p:extLst>
      <p:ext uri="{BB962C8B-B14F-4D97-AF65-F5344CB8AC3E}">
        <p14:creationId xmlns:p14="http://schemas.microsoft.com/office/powerpoint/2010/main" val="784612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287866" y="210236"/>
            <a:ext cx="9889067" cy="92333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>
            <a:spAutoFit/>
          </a:bodyPr>
          <a:lstStyle/>
          <a:p>
            <a:r>
              <a:rPr lang="en-MY" sz="5400" b="1" dirty="0" smtClean="0"/>
              <a:t>MATERIAL USED BY NOTRE DAME</a:t>
            </a:r>
            <a:endParaRPr lang="en-MY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22800" y="1388534"/>
            <a:ext cx="5300134" cy="4419600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1608667"/>
            <a:ext cx="5757334" cy="3852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799" y="1608667"/>
            <a:ext cx="52493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400" b="1" dirty="0" smtClean="0"/>
              <a:t>Glass</a:t>
            </a:r>
          </a:p>
          <a:p>
            <a:r>
              <a:rPr lang="en-MY" sz="3600" dirty="0" smtClean="0"/>
              <a:t>There are stained glass windows in Notre Dame, located at the North and South tower.</a:t>
            </a:r>
          </a:p>
          <a:p>
            <a:endParaRPr lang="en-MY" sz="3600" dirty="0" smtClean="0"/>
          </a:p>
          <a:p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4228331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389467"/>
            <a:ext cx="4165601" cy="101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 dirty="0" smtClean="0"/>
              <a:t>REFERENCE</a:t>
            </a:r>
            <a:endParaRPr lang="en-MY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1999" y="1422399"/>
            <a:ext cx="98890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/>
              <a:t>Flying buttress | architecture. (</a:t>
            </a:r>
            <a:r>
              <a:rPr lang="en-MY" sz="2800" dirty="0" err="1"/>
              <a:t>n.d.</a:t>
            </a:r>
            <a:r>
              <a:rPr lang="en-MY" sz="2800" dirty="0"/>
              <a:t>). Retrieved January 20, 2016, from </a:t>
            </a:r>
            <a:r>
              <a:rPr lang="en-MY" sz="2800" dirty="0">
                <a:hlinkClick r:id="rId2"/>
              </a:rPr>
              <a:t>http://</a:t>
            </a:r>
            <a:r>
              <a:rPr lang="en-MY" sz="2800" dirty="0" smtClean="0">
                <a:hlinkClick r:id="rId2"/>
              </a:rPr>
              <a:t>global.britannica.com/technology/flying-buttress</a:t>
            </a:r>
            <a:endParaRPr lang="en-MY" sz="2800" dirty="0" smtClean="0"/>
          </a:p>
          <a:p>
            <a:r>
              <a:rPr lang="en-MY" sz="2800" dirty="0"/>
              <a:t>Flying buttress | architecture. (</a:t>
            </a:r>
            <a:r>
              <a:rPr lang="en-MY" sz="2800" dirty="0" err="1"/>
              <a:t>n.d.</a:t>
            </a:r>
            <a:r>
              <a:rPr lang="en-MY" sz="2800" dirty="0"/>
              <a:t>). Retrieved January 20, 2016, from </a:t>
            </a:r>
            <a:r>
              <a:rPr lang="en-MY" sz="2800" dirty="0">
                <a:hlinkClick r:id="rId2"/>
              </a:rPr>
              <a:t>http://</a:t>
            </a:r>
            <a:r>
              <a:rPr lang="en-MY" sz="2800" dirty="0" smtClean="0">
                <a:hlinkClick r:id="rId2"/>
              </a:rPr>
              <a:t>global.britannica.com/technology/flying-buttress</a:t>
            </a:r>
            <a:endParaRPr lang="en-MY" sz="2800" dirty="0" smtClean="0"/>
          </a:p>
          <a:p>
            <a:r>
              <a:rPr lang="en-MY" sz="2800" dirty="0"/>
              <a:t>Notre-Dame Cathedral, Paris (1163-1345). (</a:t>
            </a:r>
            <a:r>
              <a:rPr lang="en-MY" sz="2800" dirty="0" err="1"/>
              <a:t>n.d.</a:t>
            </a:r>
            <a:r>
              <a:rPr lang="en-MY" sz="2800" dirty="0"/>
              <a:t>). Retrieved January 20, 2016, from </a:t>
            </a:r>
            <a:r>
              <a:rPr lang="en-MY" sz="2800" dirty="0">
                <a:hlinkClick r:id="rId3"/>
              </a:rPr>
              <a:t>http://</a:t>
            </a:r>
            <a:r>
              <a:rPr lang="en-MY" sz="2800" dirty="0" smtClean="0">
                <a:hlinkClick r:id="rId3"/>
              </a:rPr>
              <a:t>www.visual-arts-cork.com/architecture/notre-dame-paris.htm</a:t>
            </a:r>
            <a:endParaRPr lang="en-MY" sz="2800" dirty="0" smtClean="0"/>
          </a:p>
          <a:p>
            <a:r>
              <a:rPr lang="en-MY" sz="2800" dirty="0"/>
              <a:t>Gothic cathedral and church construction. (</a:t>
            </a:r>
            <a:r>
              <a:rPr lang="en-MY" sz="2800" dirty="0" err="1"/>
              <a:t>n.d.</a:t>
            </a:r>
            <a:r>
              <a:rPr lang="en-MY" sz="2800" dirty="0"/>
              <a:t>). Retrieved January 20, 2016, from http://www.abelard.org/france/cathedral-construction.php#stone</a:t>
            </a:r>
          </a:p>
        </p:txBody>
      </p:sp>
    </p:spTree>
    <p:extLst>
      <p:ext uri="{BB962C8B-B14F-4D97-AF65-F5344CB8AC3E}">
        <p14:creationId xmlns:p14="http://schemas.microsoft.com/office/powerpoint/2010/main" val="77229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1333" y="2556934"/>
            <a:ext cx="878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800" b="1" dirty="0" smtClean="0">
                <a:latin typeface="Arial Black" panose="020B0A04020102020204" pitchFamily="34" charset="0"/>
              </a:rPr>
              <a:t>THANK YOU</a:t>
            </a:r>
            <a:endParaRPr lang="en-MY" sz="8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5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42" y="-19383"/>
            <a:ext cx="12281042" cy="68773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45" b="18319"/>
          <a:stretch/>
        </p:blipFill>
        <p:spPr>
          <a:xfrm>
            <a:off x="9425813" y="3535931"/>
            <a:ext cx="2775708" cy="332207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146" y="1258515"/>
            <a:ext cx="8969229" cy="5262979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Construction of Notre Dame Cathedral began in 1163 after Pope Alexander III laid the cornerstone for the new cathedral. </a:t>
            </a:r>
          </a:p>
          <a:p>
            <a:pPr algn="just"/>
            <a:endParaRPr lang="en-MY" sz="28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By the time of Bishop Maurice de Sully's death in 1196, the apse, choir and the new High Altar were all finished, while the nave itself was nearing completion. </a:t>
            </a:r>
          </a:p>
          <a:p>
            <a:pPr algn="just"/>
            <a:endParaRPr lang="en-MY" sz="28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MY" sz="2800" b="1" dirty="0" smtClean="0"/>
              <a:t>In 1200, work began on the western facade, including the west rose window and the towers, all of which were completed around 1250, along with a new north rose window.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292" y="0"/>
            <a:ext cx="9228667" cy="159173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9591211" y="5657633"/>
            <a:ext cx="254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smtClean="0"/>
              <a:t>Pope Alexander</a:t>
            </a:r>
            <a:r>
              <a:rPr lang="en-MY" sz="2400" b="1" dirty="0" smtClean="0"/>
              <a:t> </a:t>
            </a:r>
            <a:r>
              <a:rPr lang="en-MY" sz="2800" b="1" dirty="0" smtClean="0"/>
              <a:t>III</a:t>
            </a:r>
            <a:endParaRPr lang="en-MY" sz="2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/>
          <a:stretch/>
        </p:blipFill>
        <p:spPr>
          <a:xfrm>
            <a:off x="9462084" y="0"/>
            <a:ext cx="2739437" cy="37809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52563" y="2581823"/>
            <a:ext cx="2821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 smtClean="0">
                <a:solidFill>
                  <a:schemeClr val="bg1"/>
                </a:solidFill>
              </a:rPr>
              <a:t>Bishop Maurice de Sully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0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 b="10616"/>
          <a:stretch/>
        </p:blipFill>
        <p:spPr>
          <a:xfrm>
            <a:off x="-169333" y="0"/>
            <a:ext cx="12368953" cy="6885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65" y="1557528"/>
            <a:ext cx="8398935" cy="452431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3200" dirty="0" smtClean="0"/>
              <a:t>Also during the 1250s, the transepts were remodelled in the latest style of </a:t>
            </a:r>
            <a:r>
              <a:rPr lang="en-MY" sz="3200" b="1" dirty="0" err="1" smtClean="0"/>
              <a:t>Rayonnant</a:t>
            </a:r>
            <a:r>
              <a:rPr lang="en-MY" sz="3200" b="1" dirty="0" smtClean="0"/>
              <a:t> Gothic architecture</a:t>
            </a:r>
            <a:r>
              <a:rPr lang="en-MY" sz="3200" dirty="0" smtClean="0"/>
              <a:t> by architects </a:t>
            </a:r>
            <a:r>
              <a:rPr lang="en-MY" sz="3200" b="1" dirty="0" smtClean="0"/>
              <a:t>Jean de </a:t>
            </a:r>
            <a:r>
              <a:rPr lang="en-MY" sz="3200" b="1" dirty="0" err="1" smtClean="0"/>
              <a:t>Chelles</a:t>
            </a:r>
            <a:r>
              <a:rPr lang="en-MY" sz="3200" dirty="0" smtClean="0"/>
              <a:t> and </a:t>
            </a:r>
            <a:r>
              <a:rPr lang="en-MY" sz="3200" b="1" dirty="0" smtClean="0"/>
              <a:t>Pierre de Montreuil</a:t>
            </a:r>
            <a:r>
              <a:rPr lang="en-MY" sz="3200" dirty="0" smtClean="0"/>
              <a:t>, and the clerestory windows were enlarged.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MY" sz="32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3200" dirty="0" smtClean="0"/>
              <a:t>The last remaining elements were gradually completed during the following century. (1345)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4539" r="18358" b="38612"/>
          <a:stretch/>
        </p:blipFill>
        <p:spPr>
          <a:xfrm>
            <a:off x="8941705" y="0"/>
            <a:ext cx="3257915" cy="3688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4"/>
          <a:stretch/>
        </p:blipFill>
        <p:spPr>
          <a:xfrm>
            <a:off x="8935296" y="3337443"/>
            <a:ext cx="3268134" cy="352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1705" y="6231274"/>
            <a:ext cx="3217333" cy="5232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smtClean="0"/>
              <a:t>Pierre de Montreuil</a:t>
            </a:r>
            <a:endParaRPr lang="en-MY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35296" y="2370667"/>
            <a:ext cx="3264324" cy="70520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smtClean="0"/>
              <a:t>Jean de</a:t>
            </a:r>
            <a:r>
              <a:rPr lang="en-MY" sz="4000" b="1" dirty="0" smtClean="0"/>
              <a:t> </a:t>
            </a:r>
            <a:r>
              <a:rPr lang="en-MY" sz="2800" b="1" dirty="0" err="1" smtClean="0"/>
              <a:t>Chelles</a:t>
            </a:r>
            <a:endParaRPr lang="en-MY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465" y="262004"/>
            <a:ext cx="9652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Historical Background</a:t>
            </a:r>
            <a:endParaRPr lang="en-MY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r="4739" b="10797"/>
          <a:stretch/>
        </p:blipFill>
        <p:spPr>
          <a:xfrm>
            <a:off x="-67733" y="-50801"/>
            <a:ext cx="12259733" cy="694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7333" y="4588933"/>
            <a:ext cx="7704667" cy="193899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6000" b="1" dirty="0" smtClean="0">
                <a:solidFill>
                  <a:srgbClr val="002060"/>
                </a:solidFill>
              </a:rPr>
              <a:t>STRUCTURE &amp; LAYOUT </a:t>
            </a:r>
          </a:p>
          <a:p>
            <a:pPr algn="ctr"/>
            <a:r>
              <a:rPr lang="en-MY" sz="6000" b="1" dirty="0" smtClean="0">
                <a:solidFill>
                  <a:srgbClr val="002060"/>
                </a:solidFill>
              </a:rPr>
              <a:t>OF NOTRE DAME</a:t>
            </a:r>
            <a:endParaRPr lang="en-MY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5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14056" cy="160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4" y="2105451"/>
            <a:ext cx="5989563" cy="39905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30" y="2105452"/>
            <a:ext cx="5343924" cy="40852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3633" y="1425488"/>
            <a:ext cx="4910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smtClean="0"/>
              <a:t>FRONT VIEW</a:t>
            </a:r>
            <a:endParaRPr lang="en-MY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642130" y="1425487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smtClean="0"/>
              <a:t>SOUTH VIEW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322535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1" y="-197648"/>
            <a:ext cx="10614056" cy="1603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" y="766119"/>
            <a:ext cx="5604445" cy="5604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07028" y="1737484"/>
            <a:ext cx="63431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/>
              <a:t>Notre-Dame measures 130 metres long, 48 metres wide, 35 metres high and can hold more than 6000 </a:t>
            </a:r>
            <a:r>
              <a:rPr lang="en-MY" sz="2800" dirty="0" smtClean="0"/>
              <a:t>people.</a:t>
            </a:r>
          </a:p>
          <a:p>
            <a:endParaRPr lang="en-MY" sz="2800" dirty="0"/>
          </a:p>
          <a:p>
            <a:endParaRPr lang="en-MY" sz="2800" dirty="0" smtClean="0"/>
          </a:p>
          <a:p>
            <a:endParaRPr lang="en-MY" sz="2800" dirty="0" smtClean="0"/>
          </a:p>
          <a:p>
            <a:endParaRPr lang="en-MY" sz="2800" dirty="0"/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68490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>
          <a:xfrm>
            <a:off x="-21165" y="0"/>
            <a:ext cx="12192000" cy="6841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/>
          <a:stretch/>
        </p:blipFill>
        <p:spPr>
          <a:xfrm>
            <a:off x="8329185" y="0"/>
            <a:ext cx="3841650" cy="35857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886" y="1449467"/>
            <a:ext cx="7857066" cy="458587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000" b="1" dirty="0" smtClean="0">
                <a:solidFill>
                  <a:schemeClr val="bg1"/>
                </a:solidFill>
              </a:rPr>
              <a:t>Flying Buttresses</a:t>
            </a:r>
            <a:endParaRPr lang="en-MY" sz="3200" b="1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b="1" dirty="0" smtClean="0">
                <a:solidFill>
                  <a:schemeClr val="bg1"/>
                </a:solidFill>
              </a:rPr>
              <a:t>Strongly associated with gothic church architecture.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b="1" dirty="0">
                <a:solidFill>
                  <a:schemeClr val="bg1"/>
                </a:solidFill>
              </a:rPr>
              <a:t>S</a:t>
            </a:r>
            <a:r>
              <a:rPr lang="en-MY" sz="2800" b="1" dirty="0" smtClean="0">
                <a:solidFill>
                  <a:schemeClr val="bg1"/>
                </a:solidFill>
              </a:rPr>
              <a:t>tructure </a:t>
            </a:r>
            <a:r>
              <a:rPr lang="en-MY" sz="2800" b="1" dirty="0">
                <a:solidFill>
                  <a:schemeClr val="bg1"/>
                </a:solidFill>
              </a:rPr>
              <a:t>typically consisting of an inclined bar carried on a half arch that extends </a:t>
            </a:r>
            <a:r>
              <a:rPr lang="en-MY" sz="2800" b="1" dirty="0" smtClean="0">
                <a:solidFill>
                  <a:schemeClr val="bg1"/>
                </a:solidFill>
              </a:rPr>
              <a:t>from </a:t>
            </a:r>
            <a:r>
              <a:rPr lang="en-MY" sz="2800" b="1" dirty="0">
                <a:solidFill>
                  <a:schemeClr val="bg1"/>
                </a:solidFill>
              </a:rPr>
              <a:t>the upper part of a wall to a pier some distance away and carries the thrust of a roof or </a:t>
            </a:r>
            <a:r>
              <a:rPr lang="en-MY" sz="2800" b="1" dirty="0" smtClean="0">
                <a:solidFill>
                  <a:schemeClr val="bg1"/>
                </a:solidFill>
              </a:rPr>
              <a:t>vault.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MY" sz="2800" b="1" dirty="0">
                <a:solidFill>
                  <a:schemeClr val="bg1"/>
                </a:solidFill>
              </a:rPr>
              <a:t>The purpose </a:t>
            </a:r>
            <a:r>
              <a:rPr lang="en-MY" sz="2800" b="1" dirty="0" smtClean="0">
                <a:solidFill>
                  <a:schemeClr val="bg1"/>
                </a:solidFill>
              </a:rPr>
              <a:t>is </a:t>
            </a:r>
            <a:r>
              <a:rPr lang="en-MY" sz="2800" b="1" dirty="0">
                <a:solidFill>
                  <a:schemeClr val="bg1"/>
                </a:solidFill>
              </a:rPr>
              <a:t>to resist the lateral forces pushing a wall </a:t>
            </a:r>
            <a:r>
              <a:rPr lang="en-MY" sz="2800" b="1" dirty="0" smtClean="0">
                <a:solidFill>
                  <a:schemeClr val="bg1"/>
                </a:solidFill>
              </a:rPr>
              <a:t>outwards by </a:t>
            </a:r>
            <a:r>
              <a:rPr lang="en-MY" sz="2800" b="1" dirty="0">
                <a:solidFill>
                  <a:schemeClr val="bg1"/>
                </a:solidFill>
              </a:rPr>
              <a:t>redirecting them to the ground</a:t>
            </a:r>
            <a:r>
              <a:rPr lang="en-MY" sz="2800" b="1" dirty="0" smtClean="0">
                <a:solidFill>
                  <a:schemeClr val="bg1"/>
                </a:solidFill>
              </a:rPr>
              <a:t>.</a:t>
            </a:r>
            <a:endParaRPr lang="en-MY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267" y="0"/>
            <a:ext cx="10614056" cy="1603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9"/>
          <a:stretch/>
        </p:blipFill>
        <p:spPr>
          <a:xfrm>
            <a:off x="8352368" y="3078750"/>
            <a:ext cx="3818467" cy="37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5"/>
          <a:stretch/>
        </p:blipFill>
        <p:spPr>
          <a:xfrm>
            <a:off x="0" y="0"/>
            <a:ext cx="12234089" cy="6841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133" y="135804"/>
            <a:ext cx="10248900" cy="1015663"/>
          </a:xfrm>
          <a:prstGeom prst="rect">
            <a:avLst/>
          </a:prstGeom>
          <a:solidFill>
            <a:srgbClr val="FFFFFF">
              <a:shade val="85000"/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MY" sz="6000" b="1" dirty="0" smtClean="0"/>
              <a:t>STRUCTURE OF NOTRE DAME</a:t>
            </a:r>
            <a:endParaRPr lang="en-MY" sz="6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1329026"/>
            <a:ext cx="3775007" cy="53344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5273" y="1215862"/>
            <a:ext cx="7845617" cy="5447645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000" b="1" dirty="0" smtClean="0">
                <a:solidFill>
                  <a:schemeClr val="bg1"/>
                </a:solidFill>
              </a:rPr>
              <a:t>STATUE OF VIRGIN AND CHILD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 smtClean="0">
                <a:solidFill>
                  <a:schemeClr val="bg1"/>
                </a:solidFill>
              </a:rPr>
              <a:t>A </a:t>
            </a:r>
            <a:r>
              <a:rPr lang="en-MY" sz="2800" dirty="0">
                <a:solidFill>
                  <a:schemeClr val="bg1"/>
                </a:solidFill>
              </a:rPr>
              <a:t>marble statue created in the early 14th century. </a:t>
            </a:r>
            <a:endParaRPr lang="en-MY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chemeClr val="bg1"/>
                </a:solidFill>
              </a:rPr>
              <a:t>S</a:t>
            </a:r>
            <a:r>
              <a:rPr lang="en-MY" sz="2800" dirty="0" smtClean="0">
                <a:solidFill>
                  <a:schemeClr val="bg1"/>
                </a:solidFill>
              </a:rPr>
              <a:t>tands </a:t>
            </a:r>
            <a:r>
              <a:rPr lang="en-MY" sz="2800" dirty="0">
                <a:solidFill>
                  <a:schemeClr val="bg1"/>
                </a:solidFill>
              </a:rPr>
              <a:t>in the Cathedral of Notre Dame in Paris. </a:t>
            </a:r>
            <a:endParaRPr lang="en-MY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 smtClean="0">
                <a:solidFill>
                  <a:schemeClr val="bg1"/>
                </a:solidFill>
              </a:rPr>
              <a:t>example </a:t>
            </a:r>
            <a:r>
              <a:rPr lang="en-MY" sz="2800" dirty="0">
                <a:solidFill>
                  <a:schemeClr val="bg1"/>
                </a:solidFill>
              </a:rPr>
              <a:t>of the court style in Late Gothic sculpture</a:t>
            </a:r>
            <a:r>
              <a:rPr lang="en-MY" sz="28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 smtClean="0">
                <a:solidFill>
                  <a:schemeClr val="bg1"/>
                </a:solidFill>
              </a:rPr>
              <a:t>It was </a:t>
            </a:r>
            <a:r>
              <a:rPr lang="en-MY" sz="2800" dirty="0">
                <a:solidFill>
                  <a:schemeClr val="bg1"/>
                </a:solidFill>
              </a:rPr>
              <a:t>nicknamed the Virgin of Paris because it stands in Paris, France. </a:t>
            </a:r>
            <a:endParaRPr lang="en-MY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 smtClean="0">
                <a:solidFill>
                  <a:schemeClr val="bg1"/>
                </a:solidFill>
              </a:rPr>
              <a:t>Sometimes being called </a:t>
            </a:r>
            <a:r>
              <a:rPr lang="en-MY" sz="2800" dirty="0">
                <a:solidFill>
                  <a:schemeClr val="bg1"/>
                </a:solidFill>
              </a:rPr>
              <a:t>one of the most decorative statues in all of </a:t>
            </a:r>
            <a:r>
              <a:rPr lang="en-MY" sz="2800" dirty="0" smtClean="0">
                <a:solidFill>
                  <a:schemeClr val="bg1"/>
                </a:solidFill>
              </a:rPr>
              <a:t>Catholicism</a:t>
            </a:r>
            <a:r>
              <a:rPr lang="en-MY" sz="2800" dirty="0">
                <a:solidFill>
                  <a:schemeClr val="bg1"/>
                </a:solidFill>
              </a:rPr>
              <a:t>. </a:t>
            </a:r>
            <a:endParaRPr lang="en-MY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dirty="0" smtClean="0">
                <a:solidFill>
                  <a:schemeClr val="bg1"/>
                </a:solidFill>
              </a:rPr>
              <a:t>It </a:t>
            </a:r>
            <a:r>
              <a:rPr lang="en-MY" sz="2800" dirty="0">
                <a:solidFill>
                  <a:schemeClr val="bg1"/>
                </a:solidFill>
              </a:rPr>
              <a:t>is in </a:t>
            </a:r>
            <a:r>
              <a:rPr lang="en-MY" sz="2800" dirty="0" smtClean="0">
                <a:solidFill>
                  <a:schemeClr val="bg1"/>
                </a:solidFill>
              </a:rPr>
              <a:t>honour </a:t>
            </a:r>
            <a:r>
              <a:rPr lang="en-MY" sz="2800" dirty="0">
                <a:solidFill>
                  <a:schemeClr val="bg1"/>
                </a:solidFill>
              </a:rPr>
              <a:t>of the Blessed Virgin, mother of Jesus</a:t>
            </a:r>
            <a:r>
              <a:rPr lang="en-MY" sz="2800" dirty="0" smtClean="0">
                <a:solidFill>
                  <a:schemeClr val="bg1"/>
                </a:solidFill>
              </a:rPr>
              <a:t>. </a:t>
            </a:r>
            <a:r>
              <a:rPr lang="en-MY" sz="2800" dirty="0">
                <a:solidFill>
                  <a:schemeClr val="bg1"/>
                </a:solidFill>
              </a:rPr>
              <a:t>It retains an emotional appeal that links it to the Strasbourg Death of the Virgin.</a:t>
            </a:r>
          </a:p>
        </p:txBody>
      </p:sp>
    </p:spTree>
    <p:extLst>
      <p:ext uri="{BB962C8B-B14F-4D97-AF65-F5344CB8AC3E}">
        <p14:creationId xmlns:p14="http://schemas.microsoft.com/office/powerpoint/2010/main" val="147915753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2108</TotalTime>
  <Words>1114</Words>
  <Application>Microsoft Office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Calibri Light</vt:lpstr>
      <vt:lpstr>Wingdings</vt:lpstr>
      <vt:lpstr>Wingdings 2</vt:lpstr>
      <vt:lpstr>HDOfficeLightV0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Tay</dc:creator>
  <cp:lastModifiedBy>Vivian Tay</cp:lastModifiedBy>
  <cp:revision>66</cp:revision>
  <dcterms:created xsi:type="dcterms:W3CDTF">2016-01-19T15:28:55Z</dcterms:created>
  <dcterms:modified xsi:type="dcterms:W3CDTF">2016-01-27T07:47:53Z</dcterms:modified>
</cp:coreProperties>
</file>