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1" ContentType="image/png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74" r:id="rId8"/>
    <p:sldId id="281" r:id="rId9"/>
    <p:sldId id="283" r:id="rId10"/>
    <p:sldId id="275" r:id="rId11"/>
    <p:sldId id="284" r:id="rId12"/>
    <p:sldId id="285" r:id="rId13"/>
    <p:sldId id="286" r:id="rId14"/>
    <p:sldId id="271" r:id="rId15"/>
    <p:sldId id="272" r:id="rId16"/>
    <p:sldId id="273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6B322E5-D4E2-4C02-9A14-C2ED3C247F6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AA30752-85EE-4A3D-9006-C9DE3C44A37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Cones and Frustum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295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dirty="0" smtClean="0"/>
              <a:t>Total Surface Area of Conical Frustum</a:t>
            </a:r>
            <a:endParaRPr lang="en-US" sz="4400" dirty="0"/>
          </a:p>
        </p:txBody>
      </p:sp>
      <p:pic>
        <p:nvPicPr>
          <p:cNvPr id="3" name="Picture 4" descr="http://mathforum.org/dr.math/faq/formulas/buildfrustu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42" r="71846" b="35090"/>
          <a:stretch/>
        </p:blipFill>
        <p:spPr bwMode="auto">
          <a:xfrm>
            <a:off x="6114102" y="1912915"/>
            <a:ext cx="2191698" cy="243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62600" y="4449054"/>
                <a:ext cx="3048000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449054"/>
                <a:ext cx="3048000" cy="427746"/>
              </a:xfrm>
              <a:prstGeom prst="rect">
                <a:avLst/>
              </a:prstGeom>
              <a:blipFill rotWithShape="1">
                <a:blip r:embed="rId4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1874837"/>
                <a:ext cx="8229600" cy="460216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92100" indent="-29210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70000"/>
                  <a:buFont typeface="Wingdings 2"/>
                  <a:buChar char="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rtl="0" eaLnBrk="1" latinLnBrk="0" hangingPunct="1">
                  <a:spcBef>
                    <a:spcPts val="400"/>
                  </a:spcBef>
                  <a:buClr>
                    <a:schemeClr val="accent2"/>
                  </a:buClr>
                  <a:buSzPct val="90000"/>
                  <a:buFontTx/>
                  <a:buChar char="•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92024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en-US" sz="2800" dirty="0" smtClean="0"/>
                  <a:t>Formula: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Lateral Surface Area: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sz="2800" dirty="0" smtClean="0"/>
                  <a:t>     TSA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=</m:t>
                    </m:r>
                    <m:r>
                      <a:rPr lang="el-GR" sz="2800" i="1" smtClean="0">
                        <a:latin typeface="Cambria Math"/>
                      </a:rPr>
                      <m:t>𝜋</m:t>
                    </m:r>
                    <m:r>
                      <a:rPr lang="en-US" sz="2800" i="1" smtClean="0">
                        <a:latin typeface="Cambria Math"/>
                      </a:rPr>
                      <m:t>𝑠</m:t>
                    </m:r>
                    <m:r>
                      <a:rPr lang="en-US" sz="2800" i="1" smtClean="0">
                        <a:latin typeface="Cambria Math"/>
                      </a:rPr>
                      <m:t> (</m:t>
                    </m:r>
                    <m:r>
                      <a:rPr lang="en-US" sz="2800" i="1" smtClean="0">
                        <a:latin typeface="Cambria Math"/>
                      </a:rPr>
                      <m:t>𝑅</m:t>
                    </m:r>
                    <m:r>
                      <a:rPr lang="en-US" sz="2800" i="1" smtClean="0">
                        <a:latin typeface="Cambria Math"/>
                      </a:rPr>
                      <m:t>+</m:t>
                    </m:r>
                    <m:r>
                      <a:rPr lang="en-US" sz="2800" i="1" smtClean="0">
                        <a:latin typeface="Cambria Math"/>
                      </a:rPr>
                      <m:t>𝑟</m:t>
                    </m:r>
                    <m:r>
                      <a:rPr lang="en-US" sz="280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Circular Surface Area: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(Top)       CSA = 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(Bottom) CSA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Total Surface Area: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TSA = 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/>
                      </a:rPr>
                      <m:t>𝜋</m:t>
                    </m:r>
                    <m:r>
                      <a:rPr lang="en-US" sz="2800" i="1" smtClean="0">
                        <a:latin typeface="Cambria Math"/>
                      </a:rPr>
                      <m:t>𝑠</m:t>
                    </m:r>
                    <m:r>
                      <a:rPr lang="en-US" sz="280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/>
                          </a:rPr>
                          <m:t>𝑅</m:t>
                        </m:r>
                        <m:r>
                          <a:rPr lang="en-US" sz="2800" i="1" smtClean="0">
                            <a:latin typeface="Cambria Math"/>
                          </a:rPr>
                          <m:t>+</m:t>
                        </m:r>
                        <m:r>
                          <a:rPr lang="en-US" sz="280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80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l-GR" sz="2800" i="1">
                            <a:latin typeface="Cambria Math"/>
                          </a:rPr>
                          <m:t>𝜋</m:t>
                        </m:r>
                        <m:r>
                          <a:rPr lang="en-US" sz="280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l-GR" sz="2800" i="1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        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= </m:t>
                    </m:r>
                    <m:r>
                      <a:rPr lang="el-GR" sz="2800" i="1">
                        <a:latin typeface="Cambria Math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 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+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2800" i="1">
                            <a:latin typeface="Cambria Math"/>
                          </a:rPr>
                          <m:t>𝜋</m:t>
                        </m:r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+ </a:t>
                </a:r>
                <a14:m>
                  <m:oMath xmlns:m="http://schemas.openxmlformats.org/officeDocument/2006/math">
                    <m:r>
                      <a:rPr lang="el-GR" sz="2800" i="1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0" indent="0">
                  <a:buFont typeface="Wingdings 2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74837"/>
                <a:ext cx="8229600" cy="4602163"/>
              </a:xfrm>
              <a:prstGeom prst="rect">
                <a:avLst/>
              </a:prstGeom>
              <a:blipFill rotWithShape="1">
                <a:blip r:embed="rId5"/>
                <a:stretch>
                  <a:fillRect l="-1852" t="-1457" b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5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 t="5609" r="6362" b="5047"/>
          <a:stretch/>
        </p:blipFill>
        <p:spPr>
          <a:xfrm>
            <a:off x="616527" y="1676400"/>
            <a:ext cx="2812473" cy="30895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733800" y="1342072"/>
                <a:ext cx="5181600" cy="2032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Find out the Volume and the Total Surface Area of the frustum.</a:t>
                </a:r>
              </a:p>
              <a:p>
                <a:pPr/>
                <a:r>
                  <a:rPr lang="en-US" sz="2400" dirty="0" smtClean="0"/>
                  <a:t>&lt; Given: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/>
                  <a:t> &gt;</a:t>
                </a:r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342072"/>
                <a:ext cx="5181600" cy="2032351"/>
              </a:xfrm>
              <a:prstGeom prst="rect">
                <a:avLst/>
              </a:prstGeom>
              <a:blipFill rotWithShape="1">
                <a:blip r:embed="rId3"/>
                <a:stretch>
                  <a:fillRect l="-2824" t="-4192" r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81400" y="3374423"/>
                <a:ext cx="5486400" cy="2804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100" dirty="0" smtClean="0"/>
                  <a:t>Volume </a:t>
                </a:r>
                <a14:m>
                  <m:oMath xmlns:m="http://schemas.openxmlformats.org/officeDocument/2006/math">
                    <m:r>
                      <a:rPr lang="en-US" sz="31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1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1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3100" b="0" i="1" smtClean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31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1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100" b="0" i="1" smtClean="0">
                        <a:latin typeface="Cambria Math"/>
                        <a:ea typeface="Cambria Math"/>
                      </a:rPr>
                      <m:t>𝑅𝑟</m:t>
                    </m:r>
                    <m:r>
                      <a:rPr lang="en-US" sz="31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31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1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100" dirty="0" smtClean="0"/>
              </a:p>
              <a:p>
                <a:r>
                  <a:rPr lang="en-US" sz="3100" dirty="0"/>
                  <a:t> </a:t>
                </a:r>
                <a:r>
                  <a:rPr lang="en-US" sz="310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31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1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1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100" b="0" i="1" smtClean="0">
                                <a:latin typeface="Cambria Math"/>
                                <a:ea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US" sz="3100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31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14</m:t>
                        </m:r>
                      </m:num>
                      <m:den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3100" b="0" i="1" smtClean="0"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31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e>
                      <m:sup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100" b="0" i="1" smtClean="0">
                        <a:latin typeface="Cambria Math"/>
                        <a:ea typeface="Cambria Math"/>
                      </a:rPr>
                      <m:t>+35+</m:t>
                    </m:r>
                    <m:sSup>
                      <m:sSupPr>
                        <m:ctrlPr>
                          <a:rPr lang="en-US" sz="31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1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3100" dirty="0" smtClean="0"/>
              </a:p>
              <a:p>
                <a:r>
                  <a:rPr lang="en-US" sz="3100" dirty="0"/>
                  <a:t> </a:t>
                </a:r>
                <a:r>
                  <a:rPr lang="en-US" sz="310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31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1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44</m:t>
                        </m:r>
                      </m:num>
                      <m:den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31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100" b="0" i="1" smtClean="0">
                        <a:latin typeface="Cambria Math"/>
                        <a:ea typeface="Cambria Math"/>
                      </a:rPr>
                      <m:t>109</m:t>
                    </m:r>
                  </m:oMath>
                </a14:m>
                <a:endParaRPr lang="en-US" sz="3100" b="0" dirty="0" smtClean="0">
                  <a:ea typeface="Cambria Math"/>
                </a:endParaRPr>
              </a:p>
              <a:p>
                <a:r>
                  <a:rPr lang="en-US" sz="31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31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100" b="0" i="1" smtClean="0">
                        <a:latin typeface="Cambria Math"/>
                        <a:ea typeface="Cambria Math"/>
                      </a:rPr>
                      <m:t>1598.667</m:t>
                    </m:r>
                    <m:sSup>
                      <m:sSupPr>
                        <m:ctrlPr>
                          <a:rPr lang="en-US" sz="31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𝑐𝑚</m:t>
                        </m:r>
                      </m:e>
                      <m:sup>
                        <m:r>
                          <a:rPr lang="en-US" sz="31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1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374423"/>
                <a:ext cx="5486400" cy="2804550"/>
              </a:xfrm>
              <a:prstGeom prst="rect">
                <a:avLst/>
              </a:prstGeom>
              <a:blipFill rotWithShape="1">
                <a:blip r:embed="rId4"/>
                <a:stretch>
                  <a:fillRect l="-2778" r="-3667"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81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 t="5609" r="6362" b="5047"/>
          <a:stretch/>
        </p:blipFill>
        <p:spPr>
          <a:xfrm>
            <a:off x="609600" y="1101433"/>
            <a:ext cx="2812476" cy="30895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09600" y="4343400"/>
                <a:ext cx="2971800" cy="94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(7−5)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343400"/>
                <a:ext cx="2971800" cy="944874"/>
              </a:xfrm>
              <a:prstGeom prst="rect">
                <a:avLst/>
              </a:prstGeom>
              <a:blipFill rotWithShape="1">
                <a:blip r:embed="rId3"/>
                <a:stretch>
                  <a:fillRect l="-3074" r="-61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0" y="852470"/>
                <a:ext cx="5181600" cy="356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Total Surface Area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7+5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  <a:ea typeface="Cambria Math"/>
                </a:endParaRPr>
              </a:p>
              <a:p>
                <a:pPr/>
                <a:r>
                  <a:rPr lang="en-US" sz="2800" b="0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22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533.361+154+78.571</m:t>
                      </m:r>
                    </m:oMath>
                  </m:oMathPara>
                </a14:m>
                <a:endParaRPr lang="en-US" sz="32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765.932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852470"/>
                <a:ext cx="5181600" cy="3567130"/>
              </a:xfrm>
              <a:prstGeom prst="rect">
                <a:avLst/>
              </a:prstGeom>
              <a:blipFill rotWithShape="1">
                <a:blip r:embed="rId4"/>
                <a:stretch>
                  <a:fillRect l="-2941" t="-2393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2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85390"/>
            <a:ext cx="2590800" cy="35486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5200" y="1524000"/>
                <a:ext cx="54102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Diagram shows cone A and frustum B. Ratio of slant height cone A to slant height frustum B is 1:2 . Given that radius of cone A is </a:t>
                </a:r>
                <a:r>
                  <a:rPr lang="en-US" sz="3000" dirty="0" smtClean="0">
                    <a:latin typeface="+mj-lt"/>
                  </a:rPr>
                  <a:t>4</a:t>
                </a:r>
                <a:r>
                  <a:rPr lang="en-US" sz="3000" dirty="0" smtClean="0">
                    <a:latin typeface="+mj-lt"/>
                    <a:ea typeface="Cambria Math" pitchFamily="18" charset="0"/>
                  </a:rPr>
                  <a:t>cm</a:t>
                </a:r>
                <a:r>
                  <a:rPr lang="en-US" sz="3000" dirty="0" smtClean="0"/>
                  <a:t> and its volume is 16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 smtClean="0">
                        <a:latin typeface="Cambria Math"/>
                        <a:ea typeface="Cambria Math"/>
                      </a:rPr>
                      <m:t>π</m:t>
                    </m:r>
                    <m:sSup>
                      <m:sSupPr>
                        <m:ctrlPr>
                          <a:rPr lang="en-US" sz="3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000" dirty="0" smtClean="0"/>
                  <a:t>. Find out the </a:t>
                </a:r>
                <a:r>
                  <a:rPr lang="en-US" sz="3000" dirty="0"/>
                  <a:t>volume </a:t>
                </a:r>
                <a:r>
                  <a:rPr lang="en-US" sz="3000" dirty="0" smtClean="0"/>
                  <a:t>and the total surface area of frustum B in terms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000" i="1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en-US" sz="3000" dirty="0" smtClean="0"/>
                  <a:t>.</a:t>
                </a:r>
                <a:endParaRPr lang="en-US" sz="3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524000"/>
                <a:ext cx="5410200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2590" t="-1887" r="-3266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7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2225310" cy="304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48000" y="228600"/>
                <a:ext cx="5257800" cy="38565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   </a:t>
                </a:r>
                <a:r>
                  <a:rPr lang="en-US" sz="2800" dirty="0" smtClean="0"/>
                  <a:t>Height of cone A:</a:t>
                </a:r>
              </a:p>
              <a:p>
                <a:r>
                  <a:rPr lang="en-US" sz="2800" dirty="0" smtClean="0"/>
                  <a:t>   Volume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sz="2800" b="0" i="1" dirty="0" smtClean="0">
                  <a:latin typeface="Cambria Math"/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  <a:ea typeface="Cambria Math"/>
                </a:endParaRPr>
              </a:p>
              <a:p>
                <a:pPr/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  </m:t>
                    </m:r>
                    <m:r>
                      <a:rPr lang="en-US" sz="2800" b="0" i="1" smtClean="0">
                        <a:latin typeface="Cambria Math"/>
                      </a:rPr>
                      <m:t>  </m:t>
                    </m:r>
                    <m:r>
                      <a:rPr lang="en-US" sz="2800" i="1">
                        <a:latin typeface="Cambria Math"/>
                      </a:rPr>
                      <m:t>16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=16×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h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"/>
                <a:ext cx="5257800" cy="3856569"/>
              </a:xfrm>
              <a:prstGeom prst="rect">
                <a:avLst/>
              </a:prstGeom>
              <a:blipFill rotWithShape="1">
                <a:blip r:embed="rId3"/>
                <a:stretch>
                  <a:fillRect l="-2897" t="-2215" b="-3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lum bright="-40000" contrast="-40000"/>
          </a:blip>
          <a:srcRect l="51818"/>
          <a:stretch/>
        </p:blipFill>
        <p:spPr>
          <a:xfrm>
            <a:off x="914400" y="4318036"/>
            <a:ext cx="3304308" cy="24637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038600" y="4267200"/>
                <a:ext cx="4724400" cy="2110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Slant height of cone: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ℓ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/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25</m:t>
                        </m:r>
                      </m:e>
                    </m:rad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267200"/>
                <a:ext cx="4724400" cy="2110771"/>
              </a:xfrm>
              <a:prstGeom prst="rect">
                <a:avLst/>
              </a:prstGeom>
              <a:blipFill rotWithShape="1">
                <a:blip r:embed="rId5"/>
                <a:stretch>
                  <a:fillRect l="-2065" t="-2601" b="-5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320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lum bright="-40000" contrast="-40000"/>
          </a:blip>
          <a:srcRect t="16400"/>
          <a:stretch/>
        </p:blipFill>
        <p:spPr>
          <a:xfrm>
            <a:off x="1429554" y="1434806"/>
            <a:ext cx="6495246" cy="4661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Ratio of slant height cone A to slant height frustum 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7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5800" y="304800"/>
                <a:ext cx="6019800" cy="3496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Solution  1:</a:t>
                </a:r>
              </a:p>
              <a:p>
                <a:pPr/>
                <a:r>
                  <a:rPr lang="en-US" sz="2800" dirty="0" smtClean="0"/>
                  <a:t>Volume of frustum B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−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9−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432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−16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416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"/>
                <a:ext cx="6019800" cy="3496342"/>
              </a:xfrm>
              <a:prstGeom prst="rect">
                <a:avLst/>
              </a:prstGeom>
              <a:blipFill rotWithShape="1">
                <a:blip r:embed="rId2"/>
                <a:stretch>
                  <a:fillRect l="-2634" t="-2439" b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648200" y="3200400"/>
                <a:ext cx="4419600" cy="3592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Solution 2:</a:t>
                </a:r>
                <a:r>
                  <a:rPr lang="en-US" sz="2800" dirty="0" smtClean="0"/>
                  <a:t> </a:t>
                </a:r>
              </a:p>
              <a:p>
                <a:r>
                  <a:rPr lang="en-US" sz="2800" dirty="0" smtClean="0"/>
                  <a:t>Volume of frustum B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𝐻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𝑅𝑟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9−3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+48+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×208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416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00400"/>
                <a:ext cx="4419600" cy="3592265"/>
              </a:xfrm>
              <a:prstGeom prst="rect">
                <a:avLst/>
              </a:prstGeom>
              <a:blipFill rotWithShape="1">
                <a:blip r:embed="rId3"/>
                <a:stretch>
                  <a:fillRect l="-3586" t="-2377" r="-4276" b="-2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2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838200"/>
                <a:ext cx="7315200" cy="3721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Total Surface Area of frustum  B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 </m:t>
                    </m:r>
                    <m:r>
                      <a:rPr lang="el-GR" sz="2800" i="1">
                        <a:latin typeface="Cambria Math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𝑅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 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𝑟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+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2800" i="1">
                            <a:latin typeface="Cambria Math"/>
                          </a:rPr>
                          <m:t>𝜋</m:t>
                        </m:r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+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    </m:t>
                    </m:r>
                    <m:r>
                      <a:rPr lang="el-GR" sz="2800" i="1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12−4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 + 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9−3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12+4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  <a:ea typeface="Cambria Math"/>
                </a:endParaRPr>
              </a:p>
              <a:p>
                <a:pPr/>
                <a:r>
                  <a:rPr lang="en-US" sz="2800" b="0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(4)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+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(12)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10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+16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+144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160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+160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320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838200"/>
                <a:ext cx="7315200" cy="3721275"/>
              </a:xfrm>
              <a:prstGeom prst="rect">
                <a:avLst/>
              </a:prstGeom>
              <a:blipFill rotWithShape="1">
                <a:blip r:embed="rId2"/>
                <a:stretch>
                  <a:fillRect l="-1667" t="-1803" b="-3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6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5400" dirty="0" smtClean="0"/>
              <a:t>What is a Cone?</a:t>
            </a:r>
            <a:endParaRPr lang="en-US" sz="5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1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A</a:t>
            </a:r>
            <a:r>
              <a:rPr lang="en-US" dirty="0" smtClean="0"/>
              <a:t> solid or hollow object that tapers from a circular or roughly circular base to a point.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7000"/>
            <a:ext cx="3474603" cy="356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0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5400" dirty="0" smtClean="0"/>
              <a:t>Types of Cones</a:t>
            </a:r>
            <a:endParaRPr lang="en-US" sz="5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2209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mtClean="0"/>
              <a:t>Right Cone -  A cone that has its apex aligned directly above the center of its base.</a:t>
            </a:r>
          </a:p>
          <a:p>
            <a:r>
              <a:rPr lang="en-US" smtClean="0"/>
              <a:t>Oblique Cone – A cone that has its apex not aligned above the center of its base</a:t>
            </a:r>
            <a:endParaRPr lang="en-US" dirty="0"/>
          </a:p>
        </p:txBody>
      </p:sp>
      <p:pic>
        <p:nvPicPr>
          <p:cNvPr id="4" name="Picture 2" descr="http://image.tutorvista.com/content/feed/u387/1_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4" y="3810000"/>
            <a:ext cx="221458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6172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Right Cone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675" t="13870" r="12446" b="21753"/>
          <a:stretch/>
        </p:blipFill>
        <p:spPr>
          <a:xfrm>
            <a:off x="3962400" y="3581401"/>
            <a:ext cx="3221182" cy="2500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0" y="6172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Oblique Cone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87836" y="4611096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http://www.mathopenref.com/common/appletframe.html?applet=coneoblique&amp;wid=600&amp;ht=350</a:t>
            </a:r>
            <a:endParaRPr lang="en-US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5400" dirty="0" smtClean="0"/>
              <a:t>Volume of Cone</a:t>
            </a:r>
            <a:endParaRPr lang="en-US" sz="5400" dirty="0"/>
          </a:p>
        </p:txBody>
      </p:sp>
      <p:pic>
        <p:nvPicPr>
          <p:cNvPr id="3" name="Picture 2" descr="http://www.calculatorsoup.com/images/con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4"/>
              <p:cNvSpPr txBox="1">
                <a:spLocks/>
              </p:cNvSpPr>
              <p:nvPr/>
            </p:nvSpPr>
            <p:spPr>
              <a:xfrm>
                <a:off x="457200" y="1646237"/>
                <a:ext cx="8229600" cy="4526280"/>
              </a:xfrm>
              <a:prstGeom prst="rect">
                <a:avLst/>
              </a:prstGeom>
            </p:spPr>
            <p:txBody>
              <a:bodyPr/>
              <a:lstStyle>
                <a:lvl1pPr marL="292100" indent="-29210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70000"/>
                  <a:buFont typeface="Wingdings 2"/>
                  <a:buChar char="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rtl="0" eaLnBrk="1" latinLnBrk="0" hangingPunct="1">
                  <a:spcBef>
                    <a:spcPts val="400"/>
                  </a:spcBef>
                  <a:buClr>
                    <a:schemeClr val="accent2"/>
                  </a:buClr>
                  <a:buSzPct val="90000"/>
                  <a:buFontTx/>
                  <a:buChar char="•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92024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en-US" dirty="0" smtClean="0"/>
                  <a:t>Formula: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Volume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h</m:t>
                    </m:r>
                  </m:oMath>
                </a14:m>
                <a:endParaRPr lang="en-US" dirty="0"/>
              </a:p>
              <a:p>
                <a:pPr marL="0" indent="0">
                  <a:buFont typeface="Wingdings 2"/>
                  <a:buNone/>
                </a:pPr>
                <a:endParaRPr lang="en-US" baseline="30000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r = radius of circular base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h = height of the cone</a:t>
                </a:r>
              </a:p>
              <a:p>
                <a:pPr marL="0" indent="0">
                  <a:buFont typeface="Wingdings 2"/>
                  <a:buNone/>
                </a:pPr>
                <a:endParaRPr lang="en-US" dirty="0" smtClean="0"/>
              </a:p>
              <a:p>
                <a:r>
                  <a:rPr lang="en-US" dirty="0" smtClean="0"/>
                  <a:t>Can be used for both right and oblique cone.</a:t>
                </a:r>
                <a:endParaRPr lang="en-US" dirty="0"/>
              </a:p>
              <a:p>
                <a:pPr marL="0" indent="0">
                  <a:buFont typeface="Wingdings 2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46237"/>
                <a:ext cx="8229600" cy="4526280"/>
              </a:xfrm>
              <a:prstGeom prst="rect">
                <a:avLst/>
              </a:prstGeom>
              <a:blipFill rotWithShape="1">
                <a:blip r:embed="rId3"/>
                <a:stretch>
                  <a:fillRect l="-1852" t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0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Total Surface Area</a:t>
            </a:r>
            <a:endParaRPr lang="en-US" dirty="0"/>
          </a:p>
        </p:txBody>
      </p:sp>
      <p:pic>
        <p:nvPicPr>
          <p:cNvPr id="3" name="Picture 2" descr="http://www.calculatorsoup.com/images/con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1646237"/>
                <a:ext cx="8229600" cy="452628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92100" indent="-29210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70000"/>
                  <a:buFont typeface="Wingdings 2"/>
                  <a:buChar char="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rtl="0" eaLnBrk="1" latinLnBrk="0" hangingPunct="1">
                  <a:spcBef>
                    <a:spcPts val="400"/>
                  </a:spcBef>
                  <a:buClr>
                    <a:schemeClr val="accent2"/>
                  </a:buClr>
                  <a:buSzPct val="90000"/>
                  <a:buFontTx/>
                  <a:buChar char="•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92024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en-US" dirty="0" smtClean="0"/>
                  <a:t>Formula: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</a:rPr>
                      <m:t>𝑇𝑆𝐴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l-GR" i="1" smtClean="0">
                        <a:latin typeface="Cambria Math"/>
                      </a:rPr>
                      <m:t>𝜋</m:t>
                    </m:r>
                    <m:r>
                      <m:rPr>
                        <m:sty m:val="p"/>
                      </m:rPr>
                      <a:rPr lang="en-US" smtClean="0">
                        <a:latin typeface="Cambria Math"/>
                      </a:rPr>
                      <m:t>rs</m:t>
                    </m:r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r = radius of circular base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s = slant height of the cone</a:t>
                </a:r>
              </a:p>
              <a:p>
                <a:r>
                  <a:rPr lang="en-US" dirty="0" smtClean="0"/>
                  <a:t>This formula CANNOT be used for oblique cone. (There are NO formula to find TSA of oblique cone)</a:t>
                </a:r>
              </a:p>
              <a:p>
                <a:pPr marL="0" indent="0">
                  <a:buFont typeface="Wingdings 2"/>
                  <a:buNone/>
                </a:pPr>
                <a:endParaRPr lang="en-US" baseline="30000" dirty="0" smtClean="0"/>
              </a:p>
              <a:p>
                <a:pPr marL="0" indent="0">
                  <a:buFont typeface="Wingdings 2"/>
                  <a:buNone/>
                </a:pPr>
                <a:endParaRPr lang="en-US" dirty="0" smtClean="0"/>
              </a:p>
              <a:p>
                <a:pPr marL="0" indent="0">
                  <a:buFont typeface="Wingdings 2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46237"/>
                <a:ext cx="8229600" cy="4526280"/>
              </a:xfrm>
              <a:prstGeom prst="rect">
                <a:avLst/>
              </a:prstGeom>
              <a:blipFill rotWithShape="1">
                <a:blip r:embed="rId3"/>
                <a:stretch>
                  <a:fillRect l="-1852" t="-1884" b="-32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2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4840" r="11921" b="9402"/>
          <a:stretch/>
        </p:blipFill>
        <p:spPr>
          <a:xfrm>
            <a:off x="685800" y="1752600"/>
            <a:ext cx="2590801" cy="29392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505200" y="1581172"/>
                <a:ext cx="5334000" cy="2000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Find out the Volume and the Total </a:t>
                </a:r>
                <a:r>
                  <a:rPr lang="en-US" sz="3000" dirty="0"/>
                  <a:t>S</a:t>
                </a:r>
                <a:r>
                  <a:rPr lang="en-US" sz="3000" dirty="0" smtClean="0"/>
                  <a:t>urface </a:t>
                </a:r>
                <a:r>
                  <a:rPr lang="en-US" sz="3000" dirty="0"/>
                  <a:t>A</a:t>
                </a:r>
                <a:r>
                  <a:rPr lang="en-US" sz="3000" dirty="0" smtClean="0"/>
                  <a:t>rea of the cone.</a:t>
                </a:r>
              </a:p>
              <a:p>
                <a:r>
                  <a:rPr lang="en-US" sz="2400" dirty="0" smtClean="0"/>
                  <a:t>&lt; Given: </a:t>
                </a:r>
                <a14:m>
                  <m:oMath xmlns:m="http://schemas.openxmlformats.org/officeDocument/2006/math">
                    <m:r>
                      <a:rPr lang="el-GR" sz="2400" i="1" smtClean="0">
                        <a:latin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b="0" dirty="0" smtClean="0"/>
                  <a:t> &gt;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581172"/>
                <a:ext cx="5334000" cy="2000228"/>
              </a:xfrm>
              <a:prstGeom prst="rect">
                <a:avLst/>
              </a:prstGeom>
              <a:blipFill rotWithShape="1">
                <a:blip r:embed="rId3"/>
                <a:stretch>
                  <a:fillRect l="-2629" t="-4255" b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05200" y="3768467"/>
                <a:ext cx="5638800" cy="2022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Volume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l-GR" sz="3200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32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3200" dirty="0" smtClean="0"/>
                  <a:t> 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32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22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32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7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3200" dirty="0"/>
                      <m:t>×</m:t>
                    </m:r>
                  </m:oMath>
                </a14:m>
                <a:r>
                  <a:rPr lang="en-US" sz="3200" dirty="0" smtClean="0"/>
                  <a:t>10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513.333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768467"/>
                <a:ext cx="5638800" cy="2022733"/>
              </a:xfrm>
              <a:prstGeom prst="rect">
                <a:avLst/>
              </a:prstGeom>
              <a:blipFill rotWithShape="1">
                <a:blip r:embed="rId4"/>
                <a:stretch>
                  <a:fillRect l="-2703" b="-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07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4840" r="11921" b="9402"/>
          <a:stretch/>
        </p:blipFill>
        <p:spPr>
          <a:xfrm>
            <a:off x="831270" y="1524000"/>
            <a:ext cx="2369130" cy="26877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85800" y="4380085"/>
                <a:ext cx="2514600" cy="953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/>
                        </a:rPr>
                        <m:t>s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 </a:t>
                </a:r>
                <a:r>
                  <a:rPr lang="en-US" sz="2400" dirty="0"/>
                  <a:t> 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149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80085"/>
                <a:ext cx="2514600" cy="953915"/>
              </a:xfrm>
              <a:prstGeom prst="rect">
                <a:avLst/>
              </a:prstGeom>
              <a:blipFill rotWithShape="1">
                <a:blip r:embed="rId3"/>
                <a:stretch>
                  <a:fillRect l="-388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657600" y="1225992"/>
                <a:ext cx="5410200" cy="3650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Total Surface Area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𝑟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en-US" sz="32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7(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149</m:t>
                          </m:r>
                        </m:e>
                      </m:ra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+7)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22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149</m:t>
                              </m:r>
                            </m:e>
                          </m:rad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en-US" sz="32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422.544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225992"/>
                <a:ext cx="5410200" cy="3650808"/>
              </a:xfrm>
              <a:prstGeom prst="rect">
                <a:avLst/>
              </a:prstGeom>
              <a:blipFill rotWithShape="1">
                <a:blip r:embed="rId4"/>
                <a:stretch>
                  <a:fillRect l="-2815" t="-2337" b="-2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2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What is a Conical Frustum?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/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mtClean="0"/>
              <a:t>A conical frustum is a frustum created by slicing the top off a cone (with the cut made parallel to the base).</a:t>
            </a:r>
            <a:endParaRPr lang="en-US" dirty="0"/>
          </a:p>
        </p:txBody>
      </p:sp>
      <p:pic>
        <p:nvPicPr>
          <p:cNvPr id="4" name="Picture 2" descr="http://etc.usf.edu/clipart/42700/42799/frust-cone5_42799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06514"/>
            <a:ext cx="4114800" cy="317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8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Volume of Conical Frustum</a:t>
            </a:r>
            <a:endParaRPr lang="en-US" dirty="0"/>
          </a:p>
        </p:txBody>
      </p:sp>
      <p:pic>
        <p:nvPicPr>
          <p:cNvPr id="3" name="Picture 4" descr="http://mathforum.org/dr.math/faq/formulas/buildfrustu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78" r="71846" b="33349"/>
          <a:stretch/>
        </p:blipFill>
        <p:spPr bwMode="auto">
          <a:xfrm>
            <a:off x="5943600" y="1736436"/>
            <a:ext cx="2191698" cy="25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33400" y="1676400"/>
                <a:ext cx="8229600" cy="4876800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>
                <a:lvl1pPr marL="292100" indent="-29210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70000"/>
                  <a:buFont typeface="Wingdings 2"/>
                  <a:buChar char="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rtl="0" eaLnBrk="1" latinLnBrk="0" hangingPunct="1">
                  <a:spcBef>
                    <a:spcPts val="400"/>
                  </a:spcBef>
                  <a:buClr>
                    <a:schemeClr val="accent2"/>
                  </a:buClr>
                  <a:buSzPct val="90000"/>
                  <a:buFontTx/>
                  <a:buChar char="•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92024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METHOD 1</a:t>
                </a:r>
              </a:p>
              <a:p>
                <a:r>
                  <a:rPr lang="en-US" dirty="0" smtClean="0"/>
                  <a:t>Formula: 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  V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𝜋</m:t>
                        </m:r>
                        <m:r>
                          <a:rPr lang="en-US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</a:rPr>
                          <m:t>+</m:t>
                        </m:r>
                        <m:r>
                          <a:rPr lang="en-US" i="1" smtClean="0">
                            <a:latin typeface="Cambria Math"/>
                          </a:rPr>
                          <m:t>𝑅𝑟</m:t>
                        </m:r>
                        <m:r>
                          <a:rPr lang="en-US" i="1" smtClean="0">
                            <a:latin typeface="Cambria Math"/>
                          </a:rPr>
                          <m:t>+</m:t>
                        </m:r>
                        <m:r>
                          <a:rPr lang="en-US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endParaRPr lang="en-US" dirty="0" smtClean="0"/>
              </a:p>
              <a:p>
                <a:pPr marL="0" indent="0">
                  <a:buFont typeface="Wingdings 2"/>
                  <a:buNone/>
                </a:pPr>
                <a:endParaRPr lang="en-US" dirty="0" smtClean="0"/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h = height of the frustum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r = radius of the circular top of the frustum</a:t>
                </a:r>
                <a:endParaRPr lang="en-US" dirty="0"/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R = radius of the circular base of the frustum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            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76400"/>
                <a:ext cx="8229600" cy="4876800"/>
              </a:xfrm>
              <a:prstGeom prst="rect">
                <a:avLst/>
              </a:prstGeom>
              <a:blipFill rotWithShape="1">
                <a:blip r:embed="rId4"/>
                <a:stretch>
                  <a:fillRect l="-1778" t="-1750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4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324</TotalTime>
  <Words>989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Cones and Frustum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Cones and Frustum</dc:title>
  <dc:creator>Joey Lau Xin Jun</dc:creator>
  <cp:lastModifiedBy>Joey Lau Xin Jun</cp:lastModifiedBy>
  <cp:revision>33</cp:revision>
  <dcterms:created xsi:type="dcterms:W3CDTF">2015-10-31T03:19:00Z</dcterms:created>
  <dcterms:modified xsi:type="dcterms:W3CDTF">2015-11-02T16:54:21Z</dcterms:modified>
</cp:coreProperties>
</file>